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82" r:id="rId4"/>
    <p:sldId id="294" r:id="rId5"/>
    <p:sldId id="295" r:id="rId6"/>
    <p:sldId id="256" r:id="rId7"/>
    <p:sldId id="293" r:id="rId8"/>
    <p:sldId id="276" r:id="rId9"/>
    <p:sldId id="299" r:id="rId10"/>
    <p:sldId id="298" r:id="rId11"/>
    <p:sldId id="296" r:id="rId12"/>
    <p:sldId id="300" r:id="rId13"/>
    <p:sldId id="261" r:id="rId14"/>
    <p:sldId id="265" r:id="rId15"/>
    <p:sldId id="264" r:id="rId16"/>
    <p:sldId id="266" r:id="rId17"/>
    <p:sldId id="291" r:id="rId18"/>
    <p:sldId id="292" r:id="rId19"/>
  </p:sldIdLst>
  <p:sldSz cx="12192000" cy="6858000"/>
  <p:notesSz cx="6858000" cy="9144000"/>
  <p:embeddedFontLst>
    <p:embeddedFont>
      <p:font typeface="方正综艺简体" panose="03000509000000000000" pitchFamily="66" charset="-122"/>
      <p:regular r:id="rId21"/>
    </p:embeddedFont>
    <p:embeddedFont>
      <p:font typeface="汉仪细中圆简" panose="02010609000101010101" pitchFamily="49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1313"/>
    <a:srgbClr val="686868"/>
    <a:srgbClr val="3C3C3C"/>
    <a:srgbClr val="434343"/>
    <a:srgbClr val="767676"/>
    <a:srgbClr val="525252"/>
    <a:srgbClr val="747474"/>
    <a:srgbClr val="2E2E2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12"/>
    <p:restoredTop sz="93482" autoAdjust="0"/>
  </p:normalViewPr>
  <p:slideViewPr>
    <p:cSldViewPr snapToGrid="0">
      <p:cViewPr varScale="1">
        <p:scale>
          <a:sx n="87" d="100"/>
          <a:sy n="87" d="100"/>
        </p:scale>
        <p:origin x="704" y="1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0D7E2-90C7-4BDF-A3ED-3B75AFCDF0C4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6D04B-E9C4-4DCF-92A1-7D96FC79A9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8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0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21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31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6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5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75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1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2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6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6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96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1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9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75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3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5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2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1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1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0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E37ED-0530-4D1E-B1D4-50444DD43A40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7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1300" y="2902432"/>
            <a:ext cx="1868748" cy="929640"/>
            <a:chOff x="4206240" y="1417320"/>
            <a:chExt cx="1868748" cy="929640"/>
          </a:xfrm>
        </p:grpSpPr>
        <p:sp>
          <p:nvSpPr>
            <p:cNvPr id="7" name="圆角矩形 6"/>
            <p:cNvSpPr/>
            <p:nvPr/>
          </p:nvSpPr>
          <p:spPr>
            <a:xfrm>
              <a:off x="4206240" y="1417320"/>
              <a:ext cx="1868748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09996" y="1475453"/>
              <a:ext cx="15504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2019</a:t>
              </a:r>
              <a:endParaRPr lang="zh-CN" altLang="en-US" sz="48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98700" y="2963392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携程客户关系分析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98700" y="349679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Business report </a:t>
            </a:r>
            <a:endParaRPr lang="zh-CN" altLang="en-US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9E12B1-2CFB-2240-9D63-492E16AEC9F2}"/>
              </a:ext>
            </a:extLst>
          </p:cNvPr>
          <p:cNvSpPr txBox="1"/>
          <p:nvPr/>
        </p:nvSpPr>
        <p:spPr>
          <a:xfrm>
            <a:off x="3530590" y="4887390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汇报人：邓家梁、陈智杰、游建兴、万云睿</a:t>
            </a:r>
            <a:endParaRPr lang="en-US" altLang="zh-CN" sz="20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7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</p:bldLst>
  </p:timing>
  <p:extLst mod="1">
    <p:ext uri="{E180D4A7-C9FB-4DFB-919C-405C955672EB}">
      <p14:showEvtLst xmlns:p14="http://schemas.microsoft.com/office/powerpoint/2010/main">
        <p14:playEvt time="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3DBC0A-DE20-3C46-8961-007DA64B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" y="349570"/>
            <a:ext cx="10938136" cy="6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5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5E9C74-07B5-7A40-B27D-9C571553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6" y="351921"/>
            <a:ext cx="10929783" cy="61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2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184F0E-A3A2-0640-B8C0-6A689FBD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522159"/>
            <a:ext cx="10325100" cy="58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62532" y="2895600"/>
            <a:ext cx="2739113" cy="929640"/>
            <a:chOff x="4562532" y="2895600"/>
            <a:chExt cx="2739113" cy="929640"/>
          </a:xfrm>
        </p:grpSpPr>
        <p:grpSp>
          <p:nvGrpSpPr>
            <p:cNvPr id="7" name="组合 6"/>
            <p:cNvGrpSpPr/>
            <p:nvPr/>
          </p:nvGrpSpPr>
          <p:grpSpPr>
            <a:xfrm>
              <a:off x="4562532" y="2895600"/>
              <a:ext cx="914400" cy="929640"/>
              <a:chOff x="4206240" y="1417320"/>
              <a:chExt cx="914400" cy="92964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3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680688" y="309881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公司背景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06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"/>
          <p:cNvSpPr/>
          <p:nvPr/>
        </p:nvSpPr>
        <p:spPr>
          <a:xfrm>
            <a:off x="6156960" y="-121920"/>
            <a:ext cx="5760720" cy="697992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0 h 6858000"/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1722120 w 5943600"/>
              <a:gd name="connsiteY3" fmla="*/ 6827520 h 6858000"/>
              <a:gd name="connsiteX4" fmla="*/ 0 w 5943600"/>
              <a:gd name="connsiteY4" fmla="*/ 0 h 6858000"/>
              <a:gd name="connsiteX0" fmla="*/ 0 w 6202680"/>
              <a:gd name="connsiteY0" fmla="*/ 15240 h 6858000"/>
              <a:gd name="connsiteX1" fmla="*/ 6202680 w 6202680"/>
              <a:gd name="connsiteY1" fmla="*/ 0 h 6858000"/>
              <a:gd name="connsiteX2" fmla="*/ 6202680 w 6202680"/>
              <a:gd name="connsiteY2" fmla="*/ 6858000 h 6858000"/>
              <a:gd name="connsiteX3" fmla="*/ 1981200 w 6202680"/>
              <a:gd name="connsiteY3" fmla="*/ 6827520 h 6858000"/>
              <a:gd name="connsiteX4" fmla="*/ 0 w 6202680"/>
              <a:gd name="connsiteY4" fmla="*/ 15240 h 6858000"/>
              <a:gd name="connsiteX0" fmla="*/ 0 w 6370320"/>
              <a:gd name="connsiteY0" fmla="*/ 15240 h 6858000"/>
              <a:gd name="connsiteX1" fmla="*/ 6370320 w 6370320"/>
              <a:gd name="connsiteY1" fmla="*/ 0 h 6858000"/>
              <a:gd name="connsiteX2" fmla="*/ 6370320 w 6370320"/>
              <a:gd name="connsiteY2" fmla="*/ 6858000 h 6858000"/>
              <a:gd name="connsiteX3" fmla="*/ 2148840 w 6370320"/>
              <a:gd name="connsiteY3" fmla="*/ 6827520 h 6858000"/>
              <a:gd name="connsiteX4" fmla="*/ 0 w 6370320"/>
              <a:gd name="connsiteY4" fmla="*/ 15240 h 6858000"/>
              <a:gd name="connsiteX0" fmla="*/ 0 w 7147560"/>
              <a:gd name="connsiteY0" fmla="*/ 15240 h 6858000"/>
              <a:gd name="connsiteX1" fmla="*/ 7147560 w 7147560"/>
              <a:gd name="connsiteY1" fmla="*/ 0 h 6858000"/>
              <a:gd name="connsiteX2" fmla="*/ 7147560 w 7147560"/>
              <a:gd name="connsiteY2" fmla="*/ 6858000 h 6858000"/>
              <a:gd name="connsiteX3" fmla="*/ 2926080 w 7147560"/>
              <a:gd name="connsiteY3" fmla="*/ 6827520 h 6858000"/>
              <a:gd name="connsiteX4" fmla="*/ 0 w 714756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24968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417320 w 6126480"/>
              <a:gd name="connsiteY3" fmla="*/ 6842760 h 6858000"/>
              <a:gd name="connsiteX4" fmla="*/ 0 w 6126480"/>
              <a:gd name="connsiteY4" fmla="*/ 15240 h 6858000"/>
              <a:gd name="connsiteX0" fmla="*/ 0 w 6355080"/>
              <a:gd name="connsiteY0" fmla="*/ 0 h 6858000"/>
              <a:gd name="connsiteX1" fmla="*/ 6355080 w 6355080"/>
              <a:gd name="connsiteY1" fmla="*/ 0 h 6858000"/>
              <a:gd name="connsiteX2" fmla="*/ 6355080 w 6355080"/>
              <a:gd name="connsiteY2" fmla="*/ 6858000 h 6858000"/>
              <a:gd name="connsiteX3" fmla="*/ 1645920 w 6355080"/>
              <a:gd name="connsiteY3" fmla="*/ 6842760 h 6858000"/>
              <a:gd name="connsiteX4" fmla="*/ 0 w 6355080"/>
              <a:gd name="connsiteY4" fmla="*/ 0 h 6858000"/>
              <a:gd name="connsiteX0" fmla="*/ 0 w 6263640"/>
              <a:gd name="connsiteY0" fmla="*/ 0 h 6858000"/>
              <a:gd name="connsiteX1" fmla="*/ 6263640 w 6263640"/>
              <a:gd name="connsiteY1" fmla="*/ 0 h 6858000"/>
              <a:gd name="connsiteX2" fmla="*/ 6263640 w 6263640"/>
              <a:gd name="connsiteY2" fmla="*/ 6858000 h 6858000"/>
              <a:gd name="connsiteX3" fmla="*/ 1554480 w 6263640"/>
              <a:gd name="connsiteY3" fmla="*/ 6842760 h 6858000"/>
              <a:gd name="connsiteX4" fmla="*/ 0 w 6263640"/>
              <a:gd name="connsiteY4" fmla="*/ 0 h 6858000"/>
              <a:gd name="connsiteX0" fmla="*/ 0 w 6644640"/>
              <a:gd name="connsiteY0" fmla="*/ 45720 h 6858000"/>
              <a:gd name="connsiteX1" fmla="*/ 6644640 w 6644640"/>
              <a:gd name="connsiteY1" fmla="*/ 0 h 6858000"/>
              <a:gd name="connsiteX2" fmla="*/ 6644640 w 6644640"/>
              <a:gd name="connsiteY2" fmla="*/ 6858000 h 6858000"/>
              <a:gd name="connsiteX3" fmla="*/ 1935480 w 6644640"/>
              <a:gd name="connsiteY3" fmla="*/ 6842760 h 6858000"/>
              <a:gd name="connsiteX4" fmla="*/ 0 w 6644640"/>
              <a:gd name="connsiteY4" fmla="*/ 45720 h 6858000"/>
              <a:gd name="connsiteX0" fmla="*/ 0 w 5897880"/>
              <a:gd name="connsiteY0" fmla="*/ 76200 h 6858000"/>
              <a:gd name="connsiteX1" fmla="*/ 5897880 w 5897880"/>
              <a:gd name="connsiteY1" fmla="*/ 0 h 6858000"/>
              <a:gd name="connsiteX2" fmla="*/ 5897880 w 5897880"/>
              <a:gd name="connsiteY2" fmla="*/ 6858000 h 6858000"/>
              <a:gd name="connsiteX3" fmla="*/ 1188720 w 5897880"/>
              <a:gd name="connsiteY3" fmla="*/ 6842760 h 6858000"/>
              <a:gd name="connsiteX4" fmla="*/ 0 w 5897880"/>
              <a:gd name="connsiteY4" fmla="*/ 76200 h 6858000"/>
              <a:gd name="connsiteX0" fmla="*/ 0 w 5806440"/>
              <a:gd name="connsiteY0" fmla="*/ 76200 h 6858000"/>
              <a:gd name="connsiteX1" fmla="*/ 5806440 w 5806440"/>
              <a:gd name="connsiteY1" fmla="*/ 0 h 6858000"/>
              <a:gd name="connsiteX2" fmla="*/ 5806440 w 5806440"/>
              <a:gd name="connsiteY2" fmla="*/ 6858000 h 6858000"/>
              <a:gd name="connsiteX3" fmla="*/ 1097280 w 5806440"/>
              <a:gd name="connsiteY3" fmla="*/ 6842760 h 6858000"/>
              <a:gd name="connsiteX4" fmla="*/ 0 w 5806440"/>
              <a:gd name="connsiteY4" fmla="*/ 76200 h 6858000"/>
              <a:gd name="connsiteX0" fmla="*/ 0 w 5775960"/>
              <a:gd name="connsiteY0" fmla="*/ 15240 h 6858000"/>
              <a:gd name="connsiteX1" fmla="*/ 5775960 w 5775960"/>
              <a:gd name="connsiteY1" fmla="*/ 0 h 6858000"/>
              <a:gd name="connsiteX2" fmla="*/ 5775960 w 5775960"/>
              <a:gd name="connsiteY2" fmla="*/ 6858000 h 6858000"/>
              <a:gd name="connsiteX3" fmla="*/ 1066800 w 5775960"/>
              <a:gd name="connsiteY3" fmla="*/ 6842760 h 6858000"/>
              <a:gd name="connsiteX4" fmla="*/ 0 w 5775960"/>
              <a:gd name="connsiteY4" fmla="*/ 152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960" h="6858000">
                <a:moveTo>
                  <a:pt x="0" y="15240"/>
                </a:moveTo>
                <a:lnTo>
                  <a:pt x="5775960" y="0"/>
                </a:lnTo>
                <a:lnTo>
                  <a:pt x="5775960" y="6858000"/>
                </a:lnTo>
                <a:lnTo>
                  <a:pt x="1066800" y="6842760"/>
                </a:lnTo>
                <a:lnTo>
                  <a:pt x="0" y="1524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3530" y="1719590"/>
            <a:ext cx="5503430" cy="664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携程旅行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携程在手，说走就走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1280" y="-121920"/>
            <a:ext cx="5760720" cy="697992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0 h 6858000"/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1722120 w 5943600"/>
              <a:gd name="connsiteY3" fmla="*/ 6827520 h 6858000"/>
              <a:gd name="connsiteX4" fmla="*/ 0 w 5943600"/>
              <a:gd name="connsiteY4" fmla="*/ 0 h 6858000"/>
              <a:gd name="connsiteX0" fmla="*/ 0 w 6202680"/>
              <a:gd name="connsiteY0" fmla="*/ 15240 h 6858000"/>
              <a:gd name="connsiteX1" fmla="*/ 6202680 w 6202680"/>
              <a:gd name="connsiteY1" fmla="*/ 0 h 6858000"/>
              <a:gd name="connsiteX2" fmla="*/ 6202680 w 6202680"/>
              <a:gd name="connsiteY2" fmla="*/ 6858000 h 6858000"/>
              <a:gd name="connsiteX3" fmla="*/ 1981200 w 6202680"/>
              <a:gd name="connsiteY3" fmla="*/ 6827520 h 6858000"/>
              <a:gd name="connsiteX4" fmla="*/ 0 w 6202680"/>
              <a:gd name="connsiteY4" fmla="*/ 15240 h 6858000"/>
              <a:gd name="connsiteX0" fmla="*/ 0 w 6370320"/>
              <a:gd name="connsiteY0" fmla="*/ 15240 h 6858000"/>
              <a:gd name="connsiteX1" fmla="*/ 6370320 w 6370320"/>
              <a:gd name="connsiteY1" fmla="*/ 0 h 6858000"/>
              <a:gd name="connsiteX2" fmla="*/ 6370320 w 6370320"/>
              <a:gd name="connsiteY2" fmla="*/ 6858000 h 6858000"/>
              <a:gd name="connsiteX3" fmla="*/ 2148840 w 6370320"/>
              <a:gd name="connsiteY3" fmla="*/ 6827520 h 6858000"/>
              <a:gd name="connsiteX4" fmla="*/ 0 w 6370320"/>
              <a:gd name="connsiteY4" fmla="*/ 15240 h 6858000"/>
              <a:gd name="connsiteX0" fmla="*/ 0 w 7147560"/>
              <a:gd name="connsiteY0" fmla="*/ 15240 h 6858000"/>
              <a:gd name="connsiteX1" fmla="*/ 7147560 w 7147560"/>
              <a:gd name="connsiteY1" fmla="*/ 0 h 6858000"/>
              <a:gd name="connsiteX2" fmla="*/ 7147560 w 7147560"/>
              <a:gd name="connsiteY2" fmla="*/ 6858000 h 6858000"/>
              <a:gd name="connsiteX3" fmla="*/ 2926080 w 7147560"/>
              <a:gd name="connsiteY3" fmla="*/ 6827520 h 6858000"/>
              <a:gd name="connsiteX4" fmla="*/ 0 w 714756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24968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417320 w 6126480"/>
              <a:gd name="connsiteY3" fmla="*/ 6842760 h 6858000"/>
              <a:gd name="connsiteX4" fmla="*/ 0 w 6126480"/>
              <a:gd name="connsiteY4" fmla="*/ 15240 h 6858000"/>
              <a:gd name="connsiteX0" fmla="*/ 0 w 6355080"/>
              <a:gd name="connsiteY0" fmla="*/ 0 h 6858000"/>
              <a:gd name="connsiteX1" fmla="*/ 6355080 w 6355080"/>
              <a:gd name="connsiteY1" fmla="*/ 0 h 6858000"/>
              <a:gd name="connsiteX2" fmla="*/ 6355080 w 6355080"/>
              <a:gd name="connsiteY2" fmla="*/ 6858000 h 6858000"/>
              <a:gd name="connsiteX3" fmla="*/ 1645920 w 6355080"/>
              <a:gd name="connsiteY3" fmla="*/ 6842760 h 6858000"/>
              <a:gd name="connsiteX4" fmla="*/ 0 w 6355080"/>
              <a:gd name="connsiteY4" fmla="*/ 0 h 6858000"/>
              <a:gd name="connsiteX0" fmla="*/ 0 w 6263640"/>
              <a:gd name="connsiteY0" fmla="*/ 0 h 6858000"/>
              <a:gd name="connsiteX1" fmla="*/ 6263640 w 6263640"/>
              <a:gd name="connsiteY1" fmla="*/ 0 h 6858000"/>
              <a:gd name="connsiteX2" fmla="*/ 6263640 w 6263640"/>
              <a:gd name="connsiteY2" fmla="*/ 6858000 h 6858000"/>
              <a:gd name="connsiteX3" fmla="*/ 1554480 w 6263640"/>
              <a:gd name="connsiteY3" fmla="*/ 6842760 h 6858000"/>
              <a:gd name="connsiteX4" fmla="*/ 0 w 6263640"/>
              <a:gd name="connsiteY4" fmla="*/ 0 h 6858000"/>
              <a:gd name="connsiteX0" fmla="*/ 0 w 6644640"/>
              <a:gd name="connsiteY0" fmla="*/ 45720 h 6858000"/>
              <a:gd name="connsiteX1" fmla="*/ 6644640 w 6644640"/>
              <a:gd name="connsiteY1" fmla="*/ 0 h 6858000"/>
              <a:gd name="connsiteX2" fmla="*/ 6644640 w 6644640"/>
              <a:gd name="connsiteY2" fmla="*/ 6858000 h 6858000"/>
              <a:gd name="connsiteX3" fmla="*/ 1935480 w 6644640"/>
              <a:gd name="connsiteY3" fmla="*/ 6842760 h 6858000"/>
              <a:gd name="connsiteX4" fmla="*/ 0 w 6644640"/>
              <a:gd name="connsiteY4" fmla="*/ 45720 h 6858000"/>
              <a:gd name="connsiteX0" fmla="*/ 0 w 5897880"/>
              <a:gd name="connsiteY0" fmla="*/ 76200 h 6858000"/>
              <a:gd name="connsiteX1" fmla="*/ 5897880 w 5897880"/>
              <a:gd name="connsiteY1" fmla="*/ 0 h 6858000"/>
              <a:gd name="connsiteX2" fmla="*/ 5897880 w 5897880"/>
              <a:gd name="connsiteY2" fmla="*/ 6858000 h 6858000"/>
              <a:gd name="connsiteX3" fmla="*/ 1188720 w 5897880"/>
              <a:gd name="connsiteY3" fmla="*/ 6842760 h 6858000"/>
              <a:gd name="connsiteX4" fmla="*/ 0 w 5897880"/>
              <a:gd name="connsiteY4" fmla="*/ 76200 h 6858000"/>
              <a:gd name="connsiteX0" fmla="*/ 0 w 5806440"/>
              <a:gd name="connsiteY0" fmla="*/ 76200 h 6858000"/>
              <a:gd name="connsiteX1" fmla="*/ 5806440 w 5806440"/>
              <a:gd name="connsiteY1" fmla="*/ 0 h 6858000"/>
              <a:gd name="connsiteX2" fmla="*/ 5806440 w 5806440"/>
              <a:gd name="connsiteY2" fmla="*/ 6858000 h 6858000"/>
              <a:gd name="connsiteX3" fmla="*/ 1097280 w 5806440"/>
              <a:gd name="connsiteY3" fmla="*/ 6842760 h 6858000"/>
              <a:gd name="connsiteX4" fmla="*/ 0 w 5806440"/>
              <a:gd name="connsiteY4" fmla="*/ 76200 h 6858000"/>
              <a:gd name="connsiteX0" fmla="*/ 0 w 5775960"/>
              <a:gd name="connsiteY0" fmla="*/ 15240 h 6858000"/>
              <a:gd name="connsiteX1" fmla="*/ 5775960 w 5775960"/>
              <a:gd name="connsiteY1" fmla="*/ 0 h 6858000"/>
              <a:gd name="connsiteX2" fmla="*/ 5775960 w 5775960"/>
              <a:gd name="connsiteY2" fmla="*/ 6858000 h 6858000"/>
              <a:gd name="connsiteX3" fmla="*/ 1066800 w 5775960"/>
              <a:gd name="connsiteY3" fmla="*/ 6842760 h 6858000"/>
              <a:gd name="connsiteX4" fmla="*/ 0 w 5775960"/>
              <a:gd name="connsiteY4" fmla="*/ 152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960" h="6858000">
                <a:moveTo>
                  <a:pt x="0" y="15240"/>
                </a:moveTo>
                <a:lnTo>
                  <a:pt x="5775960" y="0"/>
                </a:lnTo>
                <a:lnTo>
                  <a:pt x="5775960" y="6858000"/>
                </a:lnTo>
                <a:lnTo>
                  <a:pt x="1066800" y="6842760"/>
                </a:lnTo>
                <a:lnTo>
                  <a:pt x="0" y="1524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8803" y="2616200"/>
            <a:ext cx="5093837" cy="22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携程是一家在线旅游的票务服务公司，主打机票、火车票、门票、酒店等预定。</a:t>
            </a:r>
            <a:r>
              <a:rPr lang="en-US" altLang="zh-CN" sz="2400" dirty="0">
                <a:solidFill>
                  <a:schemeClr val="bg1"/>
                </a:solidFill>
              </a:rPr>
              <a:t>2003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12</a:t>
            </a:r>
            <a:r>
              <a:rPr lang="zh-CN" altLang="en-US" sz="2400" dirty="0">
                <a:solidFill>
                  <a:schemeClr val="bg1"/>
                </a:solidFill>
              </a:rPr>
              <a:t>月，携程旅行网于在美国纳斯达克成功上市。</a:t>
            </a:r>
            <a:endParaRPr lang="zh-CN" altLang="en-US" sz="2400" spc="3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040" y="241957"/>
            <a:ext cx="689548" cy="769441"/>
            <a:chOff x="4206240" y="1394614"/>
            <a:chExt cx="914400" cy="1020346"/>
          </a:xfrm>
        </p:grpSpPr>
        <p:sp>
          <p:nvSpPr>
            <p:cNvPr id="3" name="圆角矩形 2"/>
            <p:cNvSpPr/>
            <p:nvPr/>
          </p:nvSpPr>
          <p:spPr>
            <a:xfrm>
              <a:off x="4206240" y="1417320"/>
              <a:ext cx="914400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29158" y="1394614"/>
              <a:ext cx="659399" cy="1020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3</a:t>
              </a:r>
              <a:endParaRPr lang="zh-CN" altLang="en-US" sz="44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02280" y="3650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携程发展历程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620939" y="1617019"/>
            <a:ext cx="6419327" cy="445532"/>
            <a:chOff x="3620939" y="1617019"/>
            <a:chExt cx="6419327" cy="445532"/>
          </a:xfrm>
        </p:grpSpPr>
        <p:sp>
          <p:nvSpPr>
            <p:cNvPr id="7" name="文本框 6"/>
            <p:cNvSpPr txBox="1"/>
            <p:nvPr/>
          </p:nvSpPr>
          <p:spPr>
            <a:xfrm>
              <a:off x="5011325" y="1617019"/>
              <a:ext cx="5028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携程获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近</a:t>
              </a:r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r>
                <a:rPr lang="zh-CN" altLang="en-US" dirty="0">
                  <a:solidFill>
                    <a:schemeClr val="bg1"/>
                  </a:solidFill>
                </a:rPr>
                <a:t>亿美元增持，持股增至</a:t>
              </a:r>
              <a:r>
                <a:rPr lang="en-US" altLang="zh-CN" dirty="0">
                  <a:solidFill>
                    <a:schemeClr val="bg1"/>
                  </a:solidFill>
                </a:rPr>
                <a:t>7.9%</a:t>
              </a:r>
              <a:r>
                <a:rPr lang="zh-CN" altLang="en-US" dirty="0">
                  <a:solidFill>
                    <a:schemeClr val="bg1"/>
                  </a:solidFill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20939" y="169321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2014.10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15258" y="2251448"/>
            <a:ext cx="8274873" cy="646331"/>
            <a:chOff x="3615258" y="2251448"/>
            <a:chExt cx="8274873" cy="646331"/>
          </a:xfrm>
        </p:grpSpPr>
        <p:sp>
          <p:nvSpPr>
            <p:cNvPr id="8" name="文本框 7"/>
            <p:cNvSpPr txBox="1"/>
            <p:nvPr/>
          </p:nvSpPr>
          <p:spPr>
            <a:xfrm>
              <a:off x="5011325" y="2251448"/>
              <a:ext cx="68788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与美国在线旅游公司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达成投资合作，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以可转换债券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的形式向携程投资</a:t>
              </a:r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r>
                <a:rPr lang="zh-CN" altLang="en-US" dirty="0">
                  <a:solidFill>
                    <a:schemeClr val="bg1"/>
                  </a:solidFill>
                </a:rPr>
                <a:t>亿美元。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15258" y="243301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2014.8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17557" y="3019099"/>
            <a:ext cx="5502585" cy="420571"/>
            <a:chOff x="3617557" y="3019099"/>
            <a:chExt cx="5502585" cy="420571"/>
          </a:xfrm>
        </p:grpSpPr>
        <p:sp>
          <p:nvSpPr>
            <p:cNvPr id="9" name="文本框 8"/>
            <p:cNvSpPr txBox="1"/>
            <p:nvPr/>
          </p:nvSpPr>
          <p:spPr>
            <a:xfrm>
              <a:off x="5011325" y="301909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携程旅行网于在美国纳斯达克成功上市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7557" y="3070338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2003.12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23584" y="3674419"/>
            <a:ext cx="5770672" cy="384571"/>
            <a:chOff x="3623584" y="3674419"/>
            <a:chExt cx="5770672" cy="384571"/>
          </a:xfrm>
        </p:grpSpPr>
        <p:sp>
          <p:nvSpPr>
            <p:cNvPr id="10" name="文本框 9"/>
            <p:cNvSpPr txBox="1"/>
            <p:nvPr/>
          </p:nvSpPr>
          <p:spPr>
            <a:xfrm>
              <a:off x="5011325" y="3674419"/>
              <a:ext cx="4382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获得来自老虎基金的</a:t>
              </a:r>
              <a:r>
                <a:rPr lang="en-US" altLang="zh-CN" dirty="0">
                  <a:solidFill>
                    <a:schemeClr val="bg1"/>
                  </a:solidFill>
                </a:rPr>
                <a:t>1000</a:t>
              </a:r>
              <a:r>
                <a:rPr lang="zh-CN" altLang="en-US" dirty="0">
                  <a:solidFill>
                    <a:schemeClr val="bg1"/>
                  </a:solidFill>
                </a:rPr>
                <a:t>万美元</a:t>
              </a:r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r>
                <a:rPr lang="zh-CN" altLang="en-US" dirty="0">
                  <a:solidFill>
                    <a:schemeClr val="bg1"/>
                  </a:solidFill>
                </a:rPr>
                <a:t>轮融资</a:t>
              </a:r>
              <a:r>
                <a:rPr lang="en-US" altLang="zh-CN" dirty="0">
                  <a:solidFill>
                    <a:schemeClr val="bg1"/>
                  </a:solidFill>
                </a:rPr>
                <a:t>,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23584" y="368965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2003.9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23584" y="4146964"/>
            <a:ext cx="6852403" cy="646331"/>
            <a:chOff x="3623584" y="4146964"/>
            <a:chExt cx="6852403" cy="646331"/>
          </a:xfrm>
        </p:grpSpPr>
        <p:sp>
          <p:nvSpPr>
            <p:cNvPr id="11" name="文本框 10"/>
            <p:cNvSpPr txBox="1"/>
            <p:nvPr/>
          </p:nvSpPr>
          <p:spPr>
            <a:xfrm>
              <a:off x="4982175" y="4146964"/>
              <a:ext cx="5493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获得来自凯雷集团、软银中国、上实控股、兰馨亚洲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1127</a:t>
              </a:r>
              <a:r>
                <a:rPr lang="zh-CN" altLang="en-US" dirty="0">
                  <a:solidFill>
                    <a:schemeClr val="bg1"/>
                  </a:solidFill>
                </a:rPr>
                <a:t>万美元的</a:t>
              </a:r>
              <a:r>
                <a:rPr lang="en-US" altLang="zh-CN" dirty="0">
                  <a:solidFill>
                    <a:schemeClr val="bg1"/>
                  </a:solidFill>
                </a:rPr>
                <a:t>B</a:t>
              </a:r>
              <a:r>
                <a:rPr lang="zh-CN" altLang="en-US" dirty="0">
                  <a:solidFill>
                    <a:schemeClr val="bg1"/>
                  </a:solidFill>
                </a:rPr>
                <a:t>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23584" y="434497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2000.11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15259" y="4877039"/>
            <a:ext cx="7513148" cy="646331"/>
            <a:chOff x="3615259" y="4877039"/>
            <a:chExt cx="7513148" cy="646331"/>
          </a:xfrm>
        </p:grpSpPr>
        <p:sp>
          <p:nvSpPr>
            <p:cNvPr id="12" name="文本框 11"/>
            <p:cNvSpPr txBox="1"/>
            <p:nvPr/>
          </p:nvSpPr>
          <p:spPr>
            <a:xfrm>
              <a:off x="5057514" y="4877039"/>
              <a:ext cx="6070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</a:t>
              </a:r>
              <a:r>
                <a:rPr lang="en-US" altLang="zh-CN" dirty="0">
                  <a:solidFill>
                    <a:schemeClr val="bg1"/>
                  </a:solidFill>
                </a:rPr>
                <a:t>IDG</a:t>
              </a:r>
              <a:r>
                <a:rPr lang="zh-CN" altLang="en-US" dirty="0">
                  <a:solidFill>
                    <a:schemeClr val="bg1"/>
                  </a:solidFill>
                </a:rPr>
                <a:t>、软银集团、晨兴创投、兰馨亚洲、上实控股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450</a:t>
              </a:r>
              <a:r>
                <a:rPr lang="zh-CN" altLang="en-US" dirty="0">
                  <a:solidFill>
                    <a:schemeClr val="bg1"/>
                  </a:solidFill>
                </a:rPr>
                <a:t>万美元的</a:t>
              </a:r>
              <a:r>
                <a:rPr lang="en-US" altLang="zh-CN" dirty="0">
                  <a:solidFill>
                    <a:schemeClr val="bg1"/>
                  </a:solidFill>
                </a:rPr>
                <a:t>A</a:t>
              </a:r>
              <a:r>
                <a:rPr lang="zh-CN" altLang="en-US" dirty="0">
                  <a:solidFill>
                    <a:schemeClr val="bg1"/>
                  </a:solidFill>
                </a:rPr>
                <a:t>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15259" y="503480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2000.3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27468" y="5640379"/>
            <a:ext cx="7082853" cy="387307"/>
            <a:chOff x="3627468" y="5640379"/>
            <a:chExt cx="7082853" cy="387307"/>
          </a:xfrm>
        </p:grpSpPr>
        <p:sp>
          <p:nvSpPr>
            <p:cNvPr id="13" name="文本框 12"/>
            <p:cNvSpPr txBox="1"/>
            <p:nvPr/>
          </p:nvSpPr>
          <p:spPr>
            <a:xfrm>
              <a:off x="5011325" y="5640379"/>
              <a:ext cx="5698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携程旅行网开通，获得来自</a:t>
              </a:r>
              <a:r>
                <a:rPr lang="en-US" altLang="zh-CN" dirty="0">
                  <a:solidFill>
                    <a:schemeClr val="bg1"/>
                  </a:solidFill>
                </a:rPr>
                <a:t>IDG</a:t>
              </a:r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50</a:t>
              </a:r>
              <a:r>
                <a:rPr lang="zh-CN" altLang="en-US" dirty="0">
                  <a:solidFill>
                    <a:schemeClr val="bg1"/>
                  </a:solidFill>
                </a:rPr>
                <a:t>万美元天使轮投资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27468" y="565835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1999.10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89616" y="1104639"/>
            <a:ext cx="249096" cy="4940808"/>
            <a:chOff x="4589616" y="1104639"/>
            <a:chExt cx="249096" cy="4940808"/>
          </a:xfrm>
        </p:grpSpPr>
        <p:sp>
          <p:nvSpPr>
            <p:cNvPr id="48" name="椭圆 47"/>
            <p:cNvSpPr/>
            <p:nvPr/>
          </p:nvSpPr>
          <p:spPr>
            <a:xfrm>
              <a:off x="4589616" y="110463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4872" y="169321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4872" y="3029855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594872" y="3698173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594872" y="4366491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594872" y="5703125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594872" y="2361537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594872" y="503480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>
              <a:cxnSpLocks/>
            </p:cNvCxnSpPr>
            <p:nvPr/>
          </p:nvCxnSpPr>
          <p:spPr>
            <a:xfrm flipV="1">
              <a:off x="4724400" y="5186859"/>
              <a:ext cx="5255" cy="858588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11536" y="3810003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711536" y="2485699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711536" y="1192927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7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"/>
          <p:cNvSpPr/>
          <p:nvPr/>
        </p:nvSpPr>
        <p:spPr>
          <a:xfrm>
            <a:off x="0" y="-30480"/>
            <a:ext cx="5775960" cy="6888480"/>
          </a:xfrm>
          <a:custGeom>
            <a:avLst/>
            <a:gdLst>
              <a:gd name="connsiteX0" fmla="*/ 0 w 5684520"/>
              <a:gd name="connsiteY0" fmla="*/ 0 h 6858000"/>
              <a:gd name="connsiteX1" fmla="*/ 5684520 w 5684520"/>
              <a:gd name="connsiteY1" fmla="*/ 0 h 6858000"/>
              <a:gd name="connsiteX2" fmla="*/ 5684520 w 5684520"/>
              <a:gd name="connsiteY2" fmla="*/ 6858000 h 6858000"/>
              <a:gd name="connsiteX3" fmla="*/ 0 w 5684520"/>
              <a:gd name="connsiteY3" fmla="*/ 6858000 h 6858000"/>
              <a:gd name="connsiteX4" fmla="*/ 0 w 5684520"/>
              <a:gd name="connsiteY4" fmla="*/ 0 h 6858000"/>
              <a:gd name="connsiteX0" fmla="*/ 0 w 5684520"/>
              <a:gd name="connsiteY0" fmla="*/ 0 h 6873240"/>
              <a:gd name="connsiteX1" fmla="*/ 5684520 w 5684520"/>
              <a:gd name="connsiteY1" fmla="*/ 0 h 6873240"/>
              <a:gd name="connsiteX2" fmla="*/ 5379720 w 5684520"/>
              <a:gd name="connsiteY2" fmla="*/ 6873240 h 6873240"/>
              <a:gd name="connsiteX3" fmla="*/ 0 w 5684520"/>
              <a:gd name="connsiteY3" fmla="*/ 6858000 h 6873240"/>
              <a:gd name="connsiteX4" fmla="*/ 0 w 5684520"/>
              <a:gd name="connsiteY4" fmla="*/ 0 h 6873240"/>
              <a:gd name="connsiteX0" fmla="*/ 0 w 5379720"/>
              <a:gd name="connsiteY0" fmla="*/ 0 h 6873240"/>
              <a:gd name="connsiteX1" fmla="*/ 4800600 w 5379720"/>
              <a:gd name="connsiteY1" fmla="*/ 3048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953000 w 5379720"/>
              <a:gd name="connsiteY1" fmla="*/ 7620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786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024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4820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166360"/>
              <a:gd name="connsiteY0" fmla="*/ 0 h 6873240"/>
              <a:gd name="connsiteX1" fmla="*/ 4648200 w 5166360"/>
              <a:gd name="connsiteY1" fmla="*/ 0 h 6873240"/>
              <a:gd name="connsiteX2" fmla="*/ 5166360 w 5166360"/>
              <a:gd name="connsiteY2" fmla="*/ 6873240 h 6873240"/>
              <a:gd name="connsiteX3" fmla="*/ 0 w 5166360"/>
              <a:gd name="connsiteY3" fmla="*/ 6858000 h 6873240"/>
              <a:gd name="connsiteX4" fmla="*/ 0 w 5166360"/>
              <a:gd name="connsiteY4" fmla="*/ 0 h 6873240"/>
              <a:gd name="connsiteX0" fmla="*/ 0 w 5547360"/>
              <a:gd name="connsiteY0" fmla="*/ 0 h 6888480"/>
              <a:gd name="connsiteX1" fmla="*/ 46482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006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1584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76800 w 5547360"/>
              <a:gd name="connsiteY1" fmla="*/ 1524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907280 w 5547360"/>
              <a:gd name="connsiteY1" fmla="*/ 3048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6888480">
                <a:moveTo>
                  <a:pt x="0" y="0"/>
                </a:moveTo>
                <a:lnTo>
                  <a:pt x="4907280" y="30480"/>
                </a:lnTo>
                <a:lnTo>
                  <a:pt x="5547360" y="688848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501640" cy="6858000"/>
          </a:xfrm>
          <a:custGeom>
            <a:avLst/>
            <a:gdLst>
              <a:gd name="connsiteX0" fmla="*/ 0 w 5684520"/>
              <a:gd name="connsiteY0" fmla="*/ 0 h 6858000"/>
              <a:gd name="connsiteX1" fmla="*/ 5684520 w 5684520"/>
              <a:gd name="connsiteY1" fmla="*/ 0 h 6858000"/>
              <a:gd name="connsiteX2" fmla="*/ 5684520 w 5684520"/>
              <a:gd name="connsiteY2" fmla="*/ 6858000 h 6858000"/>
              <a:gd name="connsiteX3" fmla="*/ 0 w 5684520"/>
              <a:gd name="connsiteY3" fmla="*/ 6858000 h 6858000"/>
              <a:gd name="connsiteX4" fmla="*/ 0 w 5684520"/>
              <a:gd name="connsiteY4" fmla="*/ 0 h 6858000"/>
              <a:gd name="connsiteX0" fmla="*/ 0 w 5684520"/>
              <a:gd name="connsiteY0" fmla="*/ 0 h 6873240"/>
              <a:gd name="connsiteX1" fmla="*/ 5684520 w 5684520"/>
              <a:gd name="connsiteY1" fmla="*/ 0 h 6873240"/>
              <a:gd name="connsiteX2" fmla="*/ 5379720 w 5684520"/>
              <a:gd name="connsiteY2" fmla="*/ 6873240 h 6873240"/>
              <a:gd name="connsiteX3" fmla="*/ 0 w 5684520"/>
              <a:gd name="connsiteY3" fmla="*/ 6858000 h 6873240"/>
              <a:gd name="connsiteX4" fmla="*/ 0 w 5684520"/>
              <a:gd name="connsiteY4" fmla="*/ 0 h 6873240"/>
              <a:gd name="connsiteX0" fmla="*/ 0 w 5379720"/>
              <a:gd name="connsiteY0" fmla="*/ 0 h 6873240"/>
              <a:gd name="connsiteX1" fmla="*/ 4800600 w 5379720"/>
              <a:gd name="connsiteY1" fmla="*/ 3048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953000 w 5379720"/>
              <a:gd name="connsiteY1" fmla="*/ 7620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786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024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4820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166360"/>
              <a:gd name="connsiteY0" fmla="*/ 0 h 6873240"/>
              <a:gd name="connsiteX1" fmla="*/ 4648200 w 5166360"/>
              <a:gd name="connsiteY1" fmla="*/ 0 h 6873240"/>
              <a:gd name="connsiteX2" fmla="*/ 5166360 w 5166360"/>
              <a:gd name="connsiteY2" fmla="*/ 6873240 h 6873240"/>
              <a:gd name="connsiteX3" fmla="*/ 0 w 5166360"/>
              <a:gd name="connsiteY3" fmla="*/ 6858000 h 6873240"/>
              <a:gd name="connsiteX4" fmla="*/ 0 w 5166360"/>
              <a:gd name="connsiteY4" fmla="*/ 0 h 6873240"/>
              <a:gd name="connsiteX0" fmla="*/ 0 w 5547360"/>
              <a:gd name="connsiteY0" fmla="*/ 0 h 6888480"/>
              <a:gd name="connsiteX1" fmla="*/ 46482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006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1584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76800 w 5547360"/>
              <a:gd name="connsiteY1" fmla="*/ 1524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907280 w 5547360"/>
              <a:gd name="connsiteY1" fmla="*/ 3048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6888480">
                <a:moveTo>
                  <a:pt x="0" y="0"/>
                </a:moveTo>
                <a:lnTo>
                  <a:pt x="4907280" y="30480"/>
                </a:lnTo>
                <a:lnTo>
                  <a:pt x="5547360" y="688848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直角三角形 86"/>
          <p:cNvSpPr/>
          <p:nvPr/>
        </p:nvSpPr>
        <p:spPr>
          <a:xfrm rot="5400000">
            <a:off x="-819805" y="819807"/>
            <a:ext cx="6857998" cy="5218388"/>
          </a:xfrm>
          <a:prstGeom prst="rtTriangle">
            <a:avLst/>
          </a:prstGeom>
          <a:solidFill>
            <a:schemeClr val="bg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5400000">
            <a:off x="-701565" y="701565"/>
            <a:ext cx="5864772" cy="4461641"/>
          </a:xfrm>
          <a:prstGeom prst="rtTriangle">
            <a:avLst/>
          </a:prstGeom>
          <a:solidFill>
            <a:schemeClr val="bg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0040" y="241957"/>
            <a:ext cx="689548" cy="769441"/>
            <a:chOff x="4206240" y="1394614"/>
            <a:chExt cx="914400" cy="1020346"/>
          </a:xfrm>
        </p:grpSpPr>
        <p:sp>
          <p:nvSpPr>
            <p:cNvPr id="16" name="圆角矩形 15"/>
            <p:cNvSpPr/>
            <p:nvPr/>
          </p:nvSpPr>
          <p:spPr>
            <a:xfrm>
              <a:off x="4206240" y="1417320"/>
              <a:ext cx="914400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29158" y="1394614"/>
              <a:ext cx="659399" cy="1020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3</a:t>
              </a:r>
              <a:endParaRPr lang="zh-CN" altLang="en-US" sz="44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90149" y="34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携程发展历程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709332" y="1403072"/>
            <a:ext cx="3812147" cy="372590"/>
            <a:chOff x="5659146" y="1372126"/>
            <a:chExt cx="3812147" cy="372590"/>
          </a:xfrm>
        </p:grpSpPr>
        <p:sp>
          <p:nvSpPr>
            <p:cNvPr id="26" name="文本框 25"/>
            <p:cNvSpPr txBox="1"/>
            <p:nvPr/>
          </p:nvSpPr>
          <p:spPr>
            <a:xfrm>
              <a:off x="5659146" y="1375384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19092" y="1372126"/>
              <a:ext cx="1952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</a:t>
              </a:r>
              <a:r>
                <a:rPr lang="en-US" altLang="zh-CN" dirty="0">
                  <a:solidFill>
                    <a:schemeClr val="bg1"/>
                  </a:solidFill>
                </a:rPr>
                <a:t>CTO</a:t>
              </a:r>
              <a:r>
                <a:rPr lang="zh-CN" altLang="en-US" dirty="0">
                  <a:solidFill>
                    <a:schemeClr val="bg1"/>
                  </a:solidFill>
                </a:rPr>
                <a:t>甘泉离职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78945" y="1913169"/>
            <a:ext cx="6513055" cy="1477328"/>
            <a:chOff x="5964914" y="1884455"/>
            <a:chExt cx="6513055" cy="1477328"/>
          </a:xfrm>
        </p:grpSpPr>
        <p:sp>
          <p:nvSpPr>
            <p:cNvPr id="35" name="文本框 34"/>
            <p:cNvSpPr txBox="1"/>
            <p:nvPr/>
          </p:nvSpPr>
          <p:spPr>
            <a:xfrm>
              <a:off x="5964914" y="245052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53983" y="1884455"/>
              <a:ext cx="472398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携程今日发布内部信宣布人事调整：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携程集团机票和</a:t>
              </a:r>
              <a:r>
                <a:rPr lang="en-US" altLang="zh-CN" dirty="0">
                  <a:solidFill>
                    <a:schemeClr val="bg1"/>
                  </a:solidFill>
                </a:rPr>
                <a:t>IBU CEO</a:t>
              </a:r>
              <a:r>
                <a:rPr lang="zh-CN" altLang="en-US" dirty="0">
                  <a:solidFill>
                    <a:schemeClr val="bg1"/>
                  </a:solidFill>
                </a:rPr>
                <a:t>熊星将兼任集团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首席技术官；度假</a:t>
              </a:r>
              <a:r>
                <a:rPr lang="en-US" altLang="zh-CN" dirty="0">
                  <a:solidFill>
                    <a:schemeClr val="bg1"/>
                  </a:solidFill>
                </a:rPr>
                <a:t>CEO</a:t>
              </a:r>
              <a:r>
                <a:rPr lang="zh-CN" altLang="en-US" dirty="0">
                  <a:solidFill>
                    <a:schemeClr val="bg1"/>
                  </a:solidFill>
                </a:rPr>
                <a:t>杨涛将担任执行副总；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高级副总裁孙波将担任首席营销官；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大住宿事业群</a:t>
              </a:r>
              <a:r>
                <a:rPr lang="en-US" altLang="zh-CN" dirty="0">
                  <a:solidFill>
                    <a:schemeClr val="bg1"/>
                  </a:solidFill>
                </a:rPr>
                <a:t>CEO</a:t>
              </a:r>
              <a:r>
                <a:rPr lang="zh-CN" altLang="en-US" dirty="0">
                  <a:solidFill>
                    <a:schemeClr val="bg1"/>
                  </a:solidFill>
                </a:rPr>
                <a:t>陈瑞亮将担任副总裁。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77829" y="4022128"/>
            <a:ext cx="5305503" cy="369332"/>
            <a:chOff x="6017265" y="2773303"/>
            <a:chExt cx="5305503" cy="369332"/>
          </a:xfrm>
        </p:grpSpPr>
        <p:sp>
          <p:nvSpPr>
            <p:cNvPr id="40" name="文本框 39"/>
            <p:cNvSpPr txBox="1"/>
            <p:nvPr/>
          </p:nvSpPr>
          <p:spPr>
            <a:xfrm>
              <a:off x="6017265" y="277330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06448" y="2773303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携程正式宣布成立丽呈酒店集团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568440" y="1229710"/>
            <a:ext cx="883920" cy="3830496"/>
            <a:chOff x="6568440" y="1229710"/>
            <a:chExt cx="883920" cy="3830496"/>
          </a:xfrm>
        </p:grpSpPr>
        <p:sp>
          <p:nvSpPr>
            <p:cNvPr id="22" name="椭圆 21"/>
            <p:cNvSpPr/>
            <p:nvPr/>
          </p:nvSpPr>
          <p:spPr>
            <a:xfrm>
              <a:off x="7193280" y="143308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568440" y="143308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208520" y="2149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583680" y="2149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193280" y="281992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568440" y="281992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193280" y="347524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6568440" y="347524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193280" y="41305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568440" y="41305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583680" y="4816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6712983" y="1547623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707728" y="2236050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691963" y="2929733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707728" y="3560354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39259" y="4238271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663558" y="1229710"/>
              <a:ext cx="336332" cy="357354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F02B4B-4894-6E49-9F25-AF11217AE28F}"/>
              </a:ext>
            </a:extLst>
          </p:cNvPr>
          <p:cNvSpPr txBox="1"/>
          <p:nvPr/>
        </p:nvSpPr>
        <p:spPr>
          <a:xfrm>
            <a:off x="2553993" y="3167390"/>
            <a:ext cx="7592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defRPr>
            </a:lvl1pPr>
          </a:lstStyle>
          <a:p>
            <a:r>
              <a:rPr lang="zh-CN" altLang="en-US" dirty="0"/>
              <a:t>建议或意见：携程应该担负起一定的社会责任</a:t>
            </a:r>
          </a:p>
        </p:txBody>
      </p:sp>
    </p:spTree>
    <p:extLst>
      <p:ext uri="{BB962C8B-B14F-4D97-AF65-F5344CB8AC3E}">
        <p14:creationId xmlns:p14="http://schemas.microsoft.com/office/powerpoint/2010/main" val="362493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28226" y="2895600"/>
            <a:ext cx="2935548" cy="929640"/>
            <a:chOff x="4267200" y="1402080"/>
            <a:chExt cx="2935548" cy="929640"/>
          </a:xfrm>
        </p:grpSpPr>
        <p:sp>
          <p:nvSpPr>
            <p:cNvPr id="15" name="圆角矩形 2"/>
            <p:cNvSpPr/>
            <p:nvPr/>
          </p:nvSpPr>
          <p:spPr>
            <a:xfrm>
              <a:off x="4267200" y="1402080"/>
              <a:ext cx="2935548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09996" y="147545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感谢聆听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565563" y="4430745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汇报人：邓家梁、陈智杰、游建兴、万云睿</a:t>
            </a:r>
            <a:endParaRPr lang="en-US" altLang="zh-CN" sz="20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0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79652" y="1508760"/>
            <a:ext cx="2855396" cy="929640"/>
            <a:chOff x="4379652" y="1508760"/>
            <a:chExt cx="2855396" cy="929640"/>
          </a:xfrm>
        </p:grpSpPr>
        <p:grpSp>
          <p:nvGrpSpPr>
            <p:cNvPr id="545" name="组合 544"/>
            <p:cNvGrpSpPr/>
            <p:nvPr/>
          </p:nvGrpSpPr>
          <p:grpSpPr>
            <a:xfrm>
              <a:off x="4379652" y="1508760"/>
              <a:ext cx="914400" cy="929640"/>
              <a:chOff x="4206240" y="1417320"/>
              <a:chExt cx="914400" cy="929640"/>
            </a:xfrm>
          </p:grpSpPr>
          <p:sp>
            <p:nvSpPr>
              <p:cNvPr id="535" name="圆角矩形 534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1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548" name="文本框 547"/>
            <p:cNvSpPr txBox="1"/>
            <p:nvPr/>
          </p:nvSpPr>
          <p:spPr>
            <a:xfrm>
              <a:off x="5614091" y="166190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产品介绍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79652" y="4526280"/>
            <a:ext cx="2855395" cy="929640"/>
            <a:chOff x="4379652" y="4526280"/>
            <a:chExt cx="2855395" cy="929640"/>
          </a:xfrm>
        </p:grpSpPr>
        <p:grpSp>
          <p:nvGrpSpPr>
            <p:cNvPr id="577" name="组合 576"/>
            <p:cNvGrpSpPr/>
            <p:nvPr/>
          </p:nvGrpSpPr>
          <p:grpSpPr>
            <a:xfrm>
              <a:off x="4379652" y="4526280"/>
              <a:ext cx="914400" cy="929640"/>
              <a:chOff x="4206240" y="1417320"/>
              <a:chExt cx="914400" cy="929640"/>
            </a:xfrm>
          </p:grpSpPr>
          <p:sp>
            <p:nvSpPr>
              <p:cNvPr id="578" name="圆角矩形 57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文本框 57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3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614090" y="47383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公司背景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79652" y="2964180"/>
            <a:ext cx="2885877" cy="929640"/>
            <a:chOff x="4379652" y="3017520"/>
            <a:chExt cx="2885877" cy="929640"/>
          </a:xfrm>
        </p:grpSpPr>
        <p:grpSp>
          <p:nvGrpSpPr>
            <p:cNvPr id="574" name="组合 573"/>
            <p:cNvGrpSpPr/>
            <p:nvPr/>
          </p:nvGrpSpPr>
          <p:grpSpPr>
            <a:xfrm>
              <a:off x="4379652" y="3017520"/>
              <a:ext cx="914400" cy="929640"/>
              <a:chOff x="4206240" y="1417320"/>
              <a:chExt cx="914400" cy="929640"/>
            </a:xfrm>
          </p:grpSpPr>
          <p:sp>
            <p:nvSpPr>
              <p:cNvPr id="575" name="圆角矩形 574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文本框 575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2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644572" y="32295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行业分析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01572" y="2788920"/>
            <a:ext cx="2739113" cy="929640"/>
            <a:chOff x="4501572" y="2788920"/>
            <a:chExt cx="2739113" cy="929640"/>
          </a:xfrm>
        </p:grpSpPr>
        <p:grpSp>
          <p:nvGrpSpPr>
            <p:cNvPr id="2" name="组合 1"/>
            <p:cNvGrpSpPr/>
            <p:nvPr/>
          </p:nvGrpSpPr>
          <p:grpSpPr>
            <a:xfrm>
              <a:off x="4501572" y="2788920"/>
              <a:ext cx="914400" cy="929640"/>
              <a:chOff x="4206240" y="1417320"/>
              <a:chExt cx="914400" cy="92964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1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619728" y="30009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产品介绍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33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6C70F9-AECC-4E4A-9AE9-688111DDD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6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A56199-25FA-BA41-8CF0-084C22D2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7" y="0"/>
            <a:ext cx="3429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4F574-E3A1-B544-A6DC-4B2868F0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88" y="0"/>
            <a:ext cx="3429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29C6D9-FAC1-BF47-B4A3-9FD95A5F9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3284482" y="6210300"/>
            <a:ext cx="5676637" cy="129540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991471" y="2197123"/>
            <a:ext cx="2190328" cy="731520"/>
            <a:chOff x="7863840" y="4282440"/>
            <a:chExt cx="2190328" cy="731520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7863840" y="4282440"/>
              <a:ext cx="54864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412480" y="4282440"/>
              <a:ext cx="1641688" cy="53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322057" y="30456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一站式服务</a:t>
            </a:r>
          </a:p>
        </p:txBody>
      </p:sp>
      <p:grpSp>
        <p:nvGrpSpPr>
          <p:cNvPr id="33" name="组合 32"/>
          <p:cNvGrpSpPr/>
          <p:nvPr/>
        </p:nvGrpSpPr>
        <p:grpSpPr>
          <a:xfrm flipH="1" flipV="1">
            <a:off x="6839305" y="4097867"/>
            <a:ext cx="2313364" cy="812065"/>
            <a:chOff x="7863840" y="4282440"/>
            <a:chExt cx="2190328" cy="73152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863840" y="4282440"/>
              <a:ext cx="54864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412480" y="4282440"/>
              <a:ext cx="1641688" cy="53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291705" y="17490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个性化出行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59758" y="2903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亮点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8962DA-687F-2D4C-9F41-F464FF1C6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4"/>
          <a:stretch/>
        </p:blipFill>
        <p:spPr>
          <a:xfrm>
            <a:off x="3917593" y="229865"/>
            <a:ext cx="3429000" cy="63982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7522BE-BE67-8F47-A9DE-23391D484289}"/>
              </a:ext>
            </a:extLst>
          </p:cNvPr>
          <p:cNvSpPr txBox="1"/>
          <p:nvPr/>
        </p:nvSpPr>
        <p:spPr>
          <a:xfrm>
            <a:off x="7658866" y="2369472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携程官方网站，不难找到像“民宿”、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“周末游”甚至“游学”、“顶级游”、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“名店购”等个性化极强的字眼，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更能发现签证、保险、租车等一系列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的参考信息和服务提供。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DE9DC3-1257-6F45-A7CD-91A6E7FD2B45}"/>
              </a:ext>
            </a:extLst>
          </p:cNvPr>
          <p:cNvSpPr txBox="1"/>
          <p:nvPr/>
        </p:nvSpPr>
        <p:spPr>
          <a:xfrm>
            <a:off x="55776" y="3528107"/>
            <a:ext cx="3877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全面覆盖了人们出行的每一公里，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开创了这种“一站式服务”的先河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并发展完善：从家门口、旅店到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tabLst>
                <a:tab pos="168275" algn="l"/>
              </a:tabLst>
            </a:pPr>
            <a:r>
              <a:rPr lang="zh-CN" altLang="en-US" dirty="0">
                <a:solidFill>
                  <a:schemeClr val="bg1"/>
                </a:solidFill>
              </a:rPr>
              <a:t>机场的接送、到相关景点门票与周边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美食的团购、再到签证、攻略、租车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等参考信息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  <p:bldP spid="3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3284482" y="6210300"/>
            <a:ext cx="5676637" cy="129540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2778" y="1157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16065-63E0-2C46-BA98-C8A47609A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>
          <a:xfrm>
            <a:off x="1188973" y="1005311"/>
            <a:ext cx="3022192" cy="5803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B570F8-3139-D843-8E05-8A5A4787E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7"/>
          <a:stretch/>
        </p:blipFill>
        <p:spPr>
          <a:xfrm>
            <a:off x="4357938" y="1004559"/>
            <a:ext cx="3044514" cy="5804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AEE324-967B-4346-BBAB-1E5795B04C86}"/>
              </a:ext>
            </a:extLst>
          </p:cNvPr>
          <p:cNvSpPr txBox="1"/>
          <p:nvPr/>
        </p:nvSpPr>
        <p:spPr>
          <a:xfrm>
            <a:off x="7481415" y="3029518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携程旅拍的定位十分垂直清晰，他们的做法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是邀请的是旅行达人和爱好旅行的明星入驻，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吸引流量，并生产首批内容。未来携程还会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在激励机制、包括商业化上做更多尝试。“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初期还是希望社区能形成粘性，让用户多逛一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会。“陈渊浩说（携程内容部门的负责人）。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58A515-6F77-7242-AB98-E407E371C7BE}"/>
              </a:ext>
            </a:extLst>
          </p:cNvPr>
          <p:cNvSpPr txBox="1"/>
          <p:nvPr/>
        </p:nvSpPr>
        <p:spPr>
          <a:xfrm>
            <a:off x="7695998" y="18529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携程推短图文社区“旅拍”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要学淘宝内容化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36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3012" y="2895600"/>
            <a:ext cx="2739113" cy="929640"/>
            <a:chOff x="4593012" y="2895600"/>
            <a:chExt cx="2739113" cy="929640"/>
          </a:xfrm>
        </p:grpSpPr>
        <p:grpSp>
          <p:nvGrpSpPr>
            <p:cNvPr id="7" name="组合 6"/>
            <p:cNvGrpSpPr/>
            <p:nvPr/>
          </p:nvGrpSpPr>
          <p:grpSpPr>
            <a:xfrm>
              <a:off x="4593012" y="2895600"/>
              <a:ext cx="914400" cy="929640"/>
              <a:chOff x="4206240" y="1417320"/>
              <a:chExt cx="914400" cy="92964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2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11168" y="31673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行业分析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06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B93856-36B5-E645-93D6-6F5C28B4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4" y="422663"/>
            <a:ext cx="10678507" cy="60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7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质感简洁商务模板"/>
  <p:tag name="ISPRING_ULTRA_SCORM_COURSE_ID" val="C1B22279-F527-4F0F-A802-37A094CD3B2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K6q4U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CuquF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rqrh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CuquF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CuquF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CuquF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uquF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K6q4U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K+q4U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CvquFIY1AdNksAAABqAAAAGwAAAHVuaXZlcnNhbC91bml2ZXJzYWwucG5nLnhtbLOxr8jNUShLLSrOzM+zVTLUM1Cyt+PlsikoSi3LTC1XqACKAQUhQEmhEsg1QnDLM1NKMmyVzE2NEWIZqZnpGSW2SqZmpnBBfaCRAFBLAQIAABQAAgAIAK6q4UjXp5f2WAQAAOUQAAAdAAAAAAAAAAEAAAAAAAAAAAB1bml2ZXJzYWwvY29tbW9uX21lc3NhZ2VzLmxuZ1BLAQIAABQAAgAIAK6q4UikbscF9AMAAN4QAAAnAAAAAAAAAAEAAAAAAJMEAAB1bml2ZXJzYWwvZmxhc2hfcHVibGlzaGluZ19zZXR0aW5ncy54bWxQSwECAAAUAAIACACuquFIOLIa9sACAABQCgAAIQAAAAAAAAABAAAAAADMCAAAdW5pdmVyc2FsL2ZsYXNoX3NraW5fc2V0dGluZ3MueG1sUEsBAgAAFAACAAgArqrhSNpcjNvHAwAA7w8AACYAAAAAAAAAAQAAAAAAywsAAHVuaXZlcnNhbC9odG1sX3B1Ymxpc2hpbmdfc2V0dGluZ3MueG1sUEsBAgAAFAACAAgArqrhSHzC6uumAQAAJAYAAB8AAAAAAAAAAQAAAAAA1g8AAHVuaXZlcnNhbC9odG1sX3NraW5fc2V0dGluZ3MuanNQSwECAAAUAAIACACuquFIPTwv0cEAAADlAQAAGgAAAAAAAAABAAAAAAC5EQAAdW5pdmVyc2FsL2kxOG5fcHJlc2V0cy54bWxQSwECAAAUAAIACACuquFIsuC9bWQAAABlAAAAHAAAAAAAAAABAAAAAACyEgAAdW5pdmVyc2FsL2xvY2FsX3NldHRpbmdzLnhtbFBLAQIAABQAAgAIAPeSU0cjtE77+wIAALAIAAAUAAAAAAAAAAEAAAAAAFATAAB1bml2ZXJzYWwvcGxheWVyLnhtbFBLAQIAABQAAgAIAK6q4UgGCTn9RwgAACMgAAApAAAAAAAAAAEAAAAAAH0WAAB1bml2ZXJzYWwvc2tpbl9jdXN0b21pemF0aW9uX3NldHRpbmdzLnhtbFBLAQIAABQAAgAIAK+q4UjFe8CSyxgAABM2AAAXAAAAAAAAAAAAAAAAAAsfAAB1bml2ZXJzYWwvdW5pdmVyc2FsLnBuZ1BLAQIAABQAAgAIAK+q4UhjUB02SwAAAGoAAAAbAAAAAAAAAAEAAAAAAAs4AAB1bml2ZXJzYWwvdW5pdmVyc2FsLnBuZy54bWxQSwUGAAAAAAsACwBJAwAAjzg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543</Words>
  <Application>Microsoft Macintosh PowerPoint</Application>
  <PresentationFormat>宽屏</PresentationFormat>
  <Paragraphs>87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Calibri</vt:lpstr>
      <vt:lpstr>宋体</vt:lpstr>
      <vt:lpstr>Arial</vt:lpstr>
      <vt:lpstr>汉仪细中圆简</vt:lpstr>
      <vt:lpstr>Calibri Light</vt:lpstr>
      <vt:lpstr>方正综艺简体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质感简洁商务模板</dc:title>
  <dc:creator>KELARO</dc:creator>
  <cp:lastModifiedBy>Microsoft Office 用户</cp:lastModifiedBy>
  <cp:revision>207</cp:revision>
  <dcterms:created xsi:type="dcterms:W3CDTF">2015-04-30T01:27:16Z</dcterms:created>
  <dcterms:modified xsi:type="dcterms:W3CDTF">2019-04-14T02:11:15Z</dcterms:modified>
</cp:coreProperties>
</file>